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slides/slide25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Default Extension="doc" ContentType="application/msword"/>
  <Override PartName="/ppt/slides/slide16.xml" ContentType="application/vnd.openxmlformats-officedocument.presentationml.slide+xml"/>
  <Override PartName="/ppt/slides/slide2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Default Extension="pict" ContentType="image/pict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Default Extension="vml" ContentType="application/vnd.openxmlformats-officedocument.vmlDrawing"/>
  <Override PartName="/ppt/slides/slide17.xml" ContentType="application/vnd.openxmlformats-officedocument.presentationml.slide+xml"/>
  <Override PartName="/ppt/slides/slide22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s/slide20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5" r:id="rId8"/>
    <p:sldId id="266" r:id="rId9"/>
    <p:sldId id="312" r:id="rId10"/>
    <p:sldId id="267" r:id="rId11"/>
    <p:sldId id="275" r:id="rId12"/>
    <p:sldId id="276" r:id="rId13"/>
    <p:sldId id="277" r:id="rId14"/>
    <p:sldId id="278" r:id="rId15"/>
    <p:sldId id="290" r:id="rId16"/>
    <p:sldId id="279" r:id="rId17"/>
    <p:sldId id="307" r:id="rId18"/>
    <p:sldId id="306" r:id="rId19"/>
    <p:sldId id="287" r:id="rId20"/>
    <p:sldId id="311" r:id="rId21"/>
    <p:sldId id="308" r:id="rId22"/>
    <p:sldId id="309" r:id="rId23"/>
    <p:sldId id="310" r:id="rId24"/>
    <p:sldId id="303" r:id="rId25"/>
    <p:sldId id="305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 varScale="1">
        <p:scale>
          <a:sx n="94" d="100"/>
          <a:sy n="94" d="100"/>
        </p:scale>
        <p:origin x="-76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ict"/><Relationship Id="rId2" Type="http://schemas.openxmlformats.org/officeDocument/2006/relationships/image" Target="../media/image26.pict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E40A1-E2B3-BA41-AC25-95FE088B6049}" type="datetimeFigureOut">
              <a:rPr lang="en-US" smtClean="0"/>
              <a:pPr/>
              <a:t>2/16/15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6D707-44C8-3C47-8063-605913F3D5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E40A1-E2B3-BA41-AC25-95FE088B6049}" type="datetimeFigureOut">
              <a:rPr lang="en-US" smtClean="0"/>
              <a:pPr/>
              <a:t>2/16/15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6D707-44C8-3C47-8063-605913F3D5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E40A1-E2B3-BA41-AC25-95FE088B6049}" type="datetimeFigureOut">
              <a:rPr lang="en-US" smtClean="0"/>
              <a:pPr/>
              <a:t>2/16/15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6D707-44C8-3C47-8063-605913F3D5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E40A1-E2B3-BA41-AC25-95FE088B6049}" type="datetimeFigureOut">
              <a:rPr lang="en-US" smtClean="0"/>
              <a:pPr/>
              <a:t>2/16/15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6D707-44C8-3C47-8063-605913F3D5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E40A1-E2B3-BA41-AC25-95FE088B6049}" type="datetimeFigureOut">
              <a:rPr lang="en-US" smtClean="0"/>
              <a:pPr/>
              <a:t>2/16/15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6D707-44C8-3C47-8063-605913F3D5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E40A1-E2B3-BA41-AC25-95FE088B6049}" type="datetimeFigureOut">
              <a:rPr lang="en-US" smtClean="0"/>
              <a:pPr/>
              <a:t>2/16/15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6D707-44C8-3C47-8063-605913F3D5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E40A1-E2B3-BA41-AC25-95FE088B6049}" type="datetimeFigureOut">
              <a:rPr lang="en-US" smtClean="0"/>
              <a:pPr/>
              <a:t>2/16/15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6D707-44C8-3C47-8063-605913F3D5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E40A1-E2B3-BA41-AC25-95FE088B6049}" type="datetimeFigureOut">
              <a:rPr lang="en-US" smtClean="0"/>
              <a:pPr/>
              <a:t>2/16/15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6D707-44C8-3C47-8063-605913F3D5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E40A1-E2B3-BA41-AC25-95FE088B6049}" type="datetimeFigureOut">
              <a:rPr lang="en-US" smtClean="0"/>
              <a:pPr/>
              <a:t>2/16/15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6D707-44C8-3C47-8063-605913F3D5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E40A1-E2B3-BA41-AC25-95FE088B6049}" type="datetimeFigureOut">
              <a:rPr lang="en-US" smtClean="0"/>
              <a:pPr/>
              <a:t>2/16/15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6D707-44C8-3C47-8063-605913F3D5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E40A1-E2B3-BA41-AC25-95FE088B6049}" type="datetimeFigureOut">
              <a:rPr lang="en-US" smtClean="0"/>
              <a:pPr/>
              <a:t>2/16/15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6D707-44C8-3C47-8063-605913F3D5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E40A1-E2B3-BA41-AC25-95FE088B6049}" type="datetimeFigureOut">
              <a:rPr lang="en-US" smtClean="0"/>
              <a:pPr/>
              <a:t>2/16/15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6D707-44C8-3C47-8063-605913F3D55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4_Document1.doc"/><Relationship Id="rId4" Type="http://schemas.openxmlformats.org/officeDocument/2006/relationships/image" Target="../media/image27.png"/><Relationship Id="rId5" Type="http://schemas.openxmlformats.org/officeDocument/2006/relationships/oleObject" Target="../embeddings/Microsoft_Word_97_-_2004_Document2.doc"/><Relationship Id="rId6" Type="http://schemas.openxmlformats.org/officeDocument/2006/relationships/image" Target="../media/image28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Relationship Id="rId3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37444" y="2783054"/>
            <a:ext cx="40863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Recap 1</a:t>
            </a:r>
            <a:r>
              <a:rPr lang="en-US" sz="4000" b="1" baseline="30000" dirty="0" smtClean="0">
                <a:solidFill>
                  <a:srgbClr val="FF0000"/>
                </a:solidFill>
              </a:rPr>
              <a:t>st</a:t>
            </a:r>
            <a:r>
              <a:rPr lang="en-US" sz="4000" b="1" dirty="0" smtClean="0">
                <a:solidFill>
                  <a:srgbClr val="FF0000"/>
                </a:solidFill>
              </a:rPr>
              <a:t> Midterm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3663" y="1143000"/>
            <a:ext cx="6415087" cy="325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3700" y="4535488"/>
            <a:ext cx="8343900" cy="170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8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75488" y="6570663"/>
            <a:ext cx="1879600" cy="150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9" name="TextBox 4"/>
          <p:cNvSpPr txBox="1">
            <a:spLocks noChangeArrowheads="1"/>
          </p:cNvSpPr>
          <p:nvPr/>
        </p:nvSpPr>
        <p:spPr bwMode="auto">
          <a:xfrm>
            <a:off x="469900" y="261938"/>
            <a:ext cx="82550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800000"/>
                </a:solidFill>
              </a:rPr>
              <a:t>Consequences of Macroautophagy failure during aging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838200"/>
            <a:ext cx="5080000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3600" y="1524000"/>
            <a:ext cx="2603500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8" name="AutoShape 4"/>
          <p:cNvSpPr>
            <a:spLocks noChangeArrowheads="1"/>
          </p:cNvSpPr>
          <p:nvPr/>
        </p:nvSpPr>
        <p:spPr bwMode="auto">
          <a:xfrm>
            <a:off x="4343400" y="2286000"/>
            <a:ext cx="609600" cy="3048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C0F0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1676400" y="161925"/>
            <a:ext cx="60912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800000"/>
                </a:solidFill>
                <a:latin typeface="Arial" pitchFamily="-104" charset="0"/>
                <a:ea typeface="Arial" pitchFamily="-104" charset="0"/>
                <a:cs typeface="Arial" pitchFamily="-104" charset="0"/>
              </a:rPr>
              <a:t>Dopamine synthesis and signaling</a:t>
            </a:r>
          </a:p>
        </p:txBody>
      </p:sp>
      <p:sp>
        <p:nvSpPr>
          <p:cNvPr id="26630" name="Oval 5"/>
          <p:cNvSpPr>
            <a:spLocks noChangeArrowheads="1"/>
          </p:cNvSpPr>
          <p:nvPr/>
        </p:nvSpPr>
        <p:spPr bwMode="auto">
          <a:xfrm>
            <a:off x="6096000" y="2362200"/>
            <a:ext cx="990600" cy="762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866" name="Object 2"/>
          <p:cNvGraphicFramePr>
            <a:graphicFrameLocks noChangeAspect="1"/>
          </p:cNvGraphicFramePr>
          <p:nvPr/>
        </p:nvGraphicFramePr>
        <p:xfrm>
          <a:off x="304800" y="2128838"/>
          <a:ext cx="8648700" cy="247650"/>
        </p:xfrm>
        <a:graphic>
          <a:graphicData uri="http://schemas.openxmlformats.org/presentationml/2006/ole">
            <p:oleObj spid="_x0000_s35842" name="Document" r:id="rId3" imgW="6172200" imgH="176784" progId="Word.Document.8">
              <p:embed/>
            </p:oleObj>
          </a:graphicData>
        </a:graphic>
      </p:graphicFrame>
      <p:sp>
        <p:nvSpPr>
          <p:cNvPr id="36868" name="Text Box 3"/>
          <p:cNvSpPr txBox="1">
            <a:spLocks noChangeArrowheads="1"/>
          </p:cNvSpPr>
          <p:nvPr/>
        </p:nvSpPr>
        <p:spPr bwMode="auto">
          <a:xfrm>
            <a:off x="1089025" y="2201863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endParaRPr lang="en-US">
              <a:latin typeface="Arial" pitchFamily="-104" charset="0"/>
              <a:ea typeface="Arial" pitchFamily="-104" charset="0"/>
              <a:cs typeface="Arial" pitchFamily="-104" charset="0"/>
            </a:endParaRPr>
          </a:p>
        </p:txBody>
      </p:sp>
      <p:sp>
        <p:nvSpPr>
          <p:cNvPr id="36869" name="Text Box 4"/>
          <p:cNvSpPr txBox="1">
            <a:spLocks noChangeArrowheads="1"/>
          </p:cNvSpPr>
          <p:nvPr/>
        </p:nvSpPr>
        <p:spPr bwMode="auto">
          <a:xfrm>
            <a:off x="3516313" y="76200"/>
            <a:ext cx="247332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800000"/>
                </a:solidFill>
                <a:latin typeface="Symbol" pitchFamily="-104" charset="2"/>
                <a:ea typeface="Symbol" pitchFamily="-104" charset="2"/>
                <a:cs typeface="Symbol" pitchFamily="-104" charset="2"/>
              </a:rPr>
              <a:t>a</a:t>
            </a:r>
            <a:r>
              <a:rPr lang="en-US" sz="3200" b="1">
                <a:solidFill>
                  <a:srgbClr val="800000"/>
                </a:solidFill>
                <a:latin typeface="Arial" pitchFamily="-104" charset="0"/>
                <a:ea typeface="Arial" pitchFamily="-104" charset="0"/>
                <a:cs typeface="Arial" pitchFamily="-104" charset="0"/>
              </a:rPr>
              <a:t>-synuclein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09600" y="838200"/>
            <a:ext cx="7772400" cy="1757363"/>
            <a:chOff x="384" y="528"/>
            <a:chExt cx="4896" cy="1107"/>
          </a:xfrm>
        </p:grpSpPr>
        <p:pic>
          <p:nvPicPr>
            <p:cNvPr id="36883" name="Picture 6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84" y="528"/>
              <a:ext cx="4896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884" name="Text Box 7"/>
            <p:cNvSpPr txBox="1">
              <a:spLocks noChangeArrowheads="1"/>
            </p:cNvSpPr>
            <p:nvPr/>
          </p:nvSpPr>
          <p:spPr bwMode="auto">
            <a:xfrm>
              <a:off x="1200" y="1344"/>
              <a:ext cx="590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latin typeface="Arial" pitchFamily="-104" charset="0"/>
                  <a:ea typeface="Arial" pitchFamily="-104" charset="0"/>
                  <a:cs typeface="Arial" pitchFamily="-104" charset="0"/>
                </a:rPr>
                <a:t>A30T</a:t>
              </a:r>
            </a:p>
          </p:txBody>
        </p:sp>
        <p:sp>
          <p:nvSpPr>
            <p:cNvPr id="36885" name="Text Box 8"/>
            <p:cNvSpPr txBox="1">
              <a:spLocks noChangeArrowheads="1"/>
            </p:cNvSpPr>
            <p:nvPr/>
          </p:nvSpPr>
          <p:spPr bwMode="auto">
            <a:xfrm>
              <a:off x="1920" y="1344"/>
              <a:ext cx="598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latin typeface="Arial" pitchFamily="-104" charset="0"/>
                  <a:ea typeface="Arial" pitchFamily="-104" charset="0"/>
                  <a:cs typeface="Arial" pitchFamily="-104" charset="0"/>
                </a:rPr>
                <a:t>A53P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1484313" y="2743200"/>
            <a:ext cx="6173787" cy="1936750"/>
            <a:chOff x="935" y="2668"/>
            <a:chExt cx="3889" cy="1220"/>
          </a:xfrm>
        </p:grpSpPr>
        <p:grpSp>
          <p:nvGrpSpPr>
            <p:cNvPr id="4" name="Group 10"/>
            <p:cNvGrpSpPr>
              <a:grpSpLocks/>
            </p:cNvGrpSpPr>
            <p:nvPr/>
          </p:nvGrpSpPr>
          <p:grpSpPr bwMode="auto">
            <a:xfrm>
              <a:off x="935" y="2668"/>
              <a:ext cx="3889" cy="1220"/>
              <a:chOff x="935" y="2668"/>
              <a:chExt cx="3889" cy="1220"/>
            </a:xfrm>
          </p:grpSpPr>
          <p:graphicFrame>
            <p:nvGraphicFramePr>
              <p:cNvPr id="36867" name="Object 3"/>
              <p:cNvGraphicFramePr>
                <a:graphicFrameLocks noChangeAspect="1"/>
              </p:cNvGraphicFramePr>
              <p:nvPr/>
            </p:nvGraphicFramePr>
            <p:xfrm>
              <a:off x="935" y="2832"/>
              <a:ext cx="3889" cy="1056"/>
            </p:xfrm>
            <a:graphic>
              <a:graphicData uri="http://schemas.openxmlformats.org/presentationml/2006/ole">
                <p:oleObj spid="_x0000_s35843" name="Document" r:id="rId5" imgW="6172200" imgH="1676400" progId="Word.Document.8">
                  <p:embed/>
                </p:oleObj>
              </a:graphicData>
            </a:graphic>
          </p:graphicFrame>
          <p:sp>
            <p:nvSpPr>
              <p:cNvPr id="36881" name="Text Box 12"/>
              <p:cNvSpPr txBox="1">
                <a:spLocks noChangeArrowheads="1"/>
              </p:cNvSpPr>
              <p:nvPr/>
            </p:nvSpPr>
            <p:spPr bwMode="auto">
              <a:xfrm>
                <a:off x="3562" y="2668"/>
                <a:ext cx="437" cy="2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 b="1" dirty="0" smtClean="0">
                    <a:solidFill>
                      <a:srgbClr val="DD3519"/>
                    </a:solidFill>
                    <a:latin typeface="Arial" pitchFamily="-104" charset="0"/>
                    <a:ea typeface="Arial" pitchFamily="-104" charset="0"/>
                    <a:cs typeface="Arial" pitchFamily="-104" charset="0"/>
                  </a:rPr>
                  <a:t>A30P</a:t>
                </a:r>
                <a:endParaRPr lang="en-US" sz="1600" b="1" dirty="0">
                  <a:solidFill>
                    <a:srgbClr val="DD3519"/>
                  </a:solidFill>
                  <a:latin typeface="Arial" pitchFamily="-104" charset="0"/>
                  <a:ea typeface="Arial" pitchFamily="-104" charset="0"/>
                  <a:cs typeface="Arial" pitchFamily="-104" charset="0"/>
                </a:endParaRPr>
              </a:p>
            </p:txBody>
          </p:sp>
          <p:sp>
            <p:nvSpPr>
              <p:cNvPr id="36882" name="Text Box 13"/>
              <p:cNvSpPr txBox="1">
                <a:spLocks noChangeArrowheads="1"/>
              </p:cNvSpPr>
              <p:nvPr/>
            </p:nvSpPr>
            <p:spPr bwMode="auto">
              <a:xfrm>
                <a:off x="2112" y="2956"/>
                <a:ext cx="432" cy="2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 b="1" dirty="0" smtClean="0">
                    <a:solidFill>
                      <a:srgbClr val="DD3519"/>
                    </a:solidFill>
                    <a:latin typeface="Arial" pitchFamily="-104" charset="0"/>
                    <a:ea typeface="Arial" pitchFamily="-104" charset="0"/>
                    <a:cs typeface="Arial" pitchFamily="-104" charset="0"/>
                  </a:rPr>
                  <a:t>A53T</a:t>
                </a:r>
                <a:endParaRPr lang="en-US" sz="1600" b="1" dirty="0">
                  <a:solidFill>
                    <a:srgbClr val="DD3519"/>
                  </a:solidFill>
                  <a:latin typeface="Arial" pitchFamily="-104" charset="0"/>
                  <a:ea typeface="Arial" pitchFamily="-104" charset="0"/>
                  <a:cs typeface="Arial" pitchFamily="-104" charset="0"/>
                </a:endParaRPr>
              </a:p>
            </p:txBody>
          </p:sp>
        </p:grpSp>
        <p:sp>
          <p:nvSpPr>
            <p:cNvPr id="36876" name="Line 14"/>
            <p:cNvSpPr>
              <a:spLocks noChangeShapeType="1"/>
            </p:cNvSpPr>
            <p:nvPr/>
          </p:nvSpPr>
          <p:spPr bwMode="auto">
            <a:xfrm>
              <a:off x="2880" y="2976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77" name="Line 15"/>
            <p:cNvSpPr>
              <a:spLocks noChangeShapeType="1"/>
            </p:cNvSpPr>
            <p:nvPr/>
          </p:nvSpPr>
          <p:spPr bwMode="auto">
            <a:xfrm>
              <a:off x="3888" y="2976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78" name="Line 16"/>
            <p:cNvSpPr>
              <a:spLocks noChangeShapeType="1"/>
            </p:cNvSpPr>
            <p:nvPr/>
          </p:nvSpPr>
          <p:spPr bwMode="auto">
            <a:xfrm>
              <a:off x="1200" y="3264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79" name="Line 17"/>
            <p:cNvSpPr>
              <a:spLocks noChangeShapeType="1"/>
            </p:cNvSpPr>
            <p:nvPr/>
          </p:nvSpPr>
          <p:spPr bwMode="auto">
            <a:xfrm>
              <a:off x="2592" y="3264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80" name="Line 18"/>
            <p:cNvSpPr>
              <a:spLocks noChangeShapeType="1"/>
            </p:cNvSpPr>
            <p:nvPr/>
          </p:nvSpPr>
          <p:spPr bwMode="auto">
            <a:xfrm>
              <a:off x="1920" y="2976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6872" name="Text Box 19"/>
          <p:cNvSpPr txBox="1">
            <a:spLocks noChangeArrowheads="1"/>
          </p:cNvSpPr>
          <p:nvPr/>
        </p:nvSpPr>
        <p:spPr bwMode="auto">
          <a:xfrm>
            <a:off x="152400" y="4953000"/>
            <a:ext cx="8778875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Arial" pitchFamily="-104" charset="0"/>
                <a:ea typeface="Arial" pitchFamily="-104" charset="0"/>
                <a:cs typeface="Arial" pitchFamily="-104" charset="0"/>
              </a:rPr>
              <a:t>In the N-terminal region  there are 5-6 imperfect repeats (EKTKEGV). </a:t>
            </a:r>
            <a:r>
              <a:rPr lang="en-US" sz="1800" b="1">
                <a:latin typeface="Arial" pitchFamily="-104" charset="0"/>
                <a:ea typeface="Arial" pitchFamily="-104" charset="0"/>
                <a:cs typeface="Arial" pitchFamily="-104" charset="0"/>
              </a:rPr>
              <a:t>This region acquires </a:t>
            </a:r>
            <a:r>
              <a:rPr lang="en-US" sz="1800" b="1">
                <a:latin typeface="Symbol" pitchFamily="-104" charset="2"/>
                <a:ea typeface="Symbol" pitchFamily="-104" charset="2"/>
                <a:cs typeface="Symbol" pitchFamily="-104" charset="2"/>
              </a:rPr>
              <a:t>a</a:t>
            </a:r>
            <a:r>
              <a:rPr lang="en-US" sz="1800" b="1">
                <a:latin typeface="Arial" pitchFamily="-104" charset="0"/>
                <a:ea typeface="Arial" pitchFamily="-104" charset="0"/>
                <a:cs typeface="Arial" pitchFamily="-104" charset="0"/>
              </a:rPr>
              <a:t>-helical secondary structure upon binding to membrane lipids</a:t>
            </a:r>
            <a:r>
              <a:rPr lang="en-US" sz="1800">
                <a:latin typeface="Arial" pitchFamily="-104" charset="0"/>
                <a:ea typeface="Arial" pitchFamily="-104" charset="0"/>
                <a:cs typeface="Arial" pitchFamily="-104" charset="0"/>
              </a:rPr>
              <a:t>, whereas the C-terminal region is highly flexible (Eliezer, 2001).</a:t>
            </a:r>
          </a:p>
          <a:p>
            <a:endParaRPr lang="en-US" sz="1800">
              <a:latin typeface="Arial" pitchFamily="-104" charset="0"/>
              <a:ea typeface="Arial" pitchFamily="-104" charset="0"/>
              <a:cs typeface="Arial" pitchFamily="-104" charset="0"/>
            </a:endParaRPr>
          </a:p>
          <a:p>
            <a:r>
              <a:rPr lang="en-US" sz="1800">
                <a:latin typeface="Arial" pitchFamily="-104" charset="0"/>
                <a:ea typeface="Arial" pitchFamily="-104" charset="0"/>
                <a:cs typeface="Arial" pitchFamily="-104" charset="0"/>
              </a:rPr>
              <a:t>NAC=non amyloid component, in this hydrophobic region are aa crucial for </a:t>
            </a:r>
            <a:r>
              <a:rPr lang="en-US" sz="1800">
                <a:latin typeface="Symbol" pitchFamily="-104" charset="2"/>
                <a:ea typeface="Symbol" pitchFamily="-104" charset="2"/>
                <a:cs typeface="Symbol" pitchFamily="-104" charset="2"/>
              </a:rPr>
              <a:t>a</a:t>
            </a:r>
            <a:r>
              <a:rPr lang="en-US" sz="1800">
                <a:latin typeface="Arial" pitchFamily="-104" charset="0"/>
                <a:ea typeface="Arial" pitchFamily="-104" charset="0"/>
                <a:cs typeface="Arial" pitchFamily="-104" charset="0"/>
              </a:rPr>
              <a:t>-synuclein aggregation.</a:t>
            </a:r>
          </a:p>
        </p:txBody>
      </p:sp>
      <p:pic>
        <p:nvPicPr>
          <p:cNvPr id="36873" name="Picture 2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943600" y="6456363"/>
            <a:ext cx="3124200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4" name="Text Box 21"/>
          <p:cNvSpPr txBox="1">
            <a:spLocks noChangeArrowheads="1"/>
          </p:cNvSpPr>
          <p:nvPr/>
        </p:nvSpPr>
        <p:spPr bwMode="auto">
          <a:xfrm>
            <a:off x="4813300" y="6400800"/>
            <a:ext cx="12255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b="1" i="1">
                <a:latin typeface="Arial" pitchFamily="-104" charset="0"/>
                <a:ea typeface="Arial" pitchFamily="-104" charset="0"/>
                <a:cs typeface="Arial" pitchFamily="-104" charset="0"/>
              </a:rPr>
              <a:t>Kahle et al.,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8338" y="812800"/>
            <a:ext cx="5270500" cy="566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72188" y="6478588"/>
            <a:ext cx="2995612" cy="22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6" name="Text Box 4"/>
          <p:cNvSpPr txBox="1">
            <a:spLocks noChangeArrowheads="1"/>
          </p:cNvSpPr>
          <p:nvPr/>
        </p:nvSpPr>
        <p:spPr bwMode="auto">
          <a:xfrm>
            <a:off x="4314825" y="6437313"/>
            <a:ext cx="17065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b="1" i="1"/>
              <a:t>Volles and Lansbury</a:t>
            </a:r>
          </a:p>
        </p:txBody>
      </p:sp>
      <p:pic>
        <p:nvPicPr>
          <p:cNvPr id="4915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3600" y="1333500"/>
            <a:ext cx="1854200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8" name="Text Box 6"/>
          <p:cNvSpPr txBox="1">
            <a:spLocks noChangeArrowheads="1"/>
          </p:cNvSpPr>
          <p:nvPr/>
        </p:nvSpPr>
        <p:spPr bwMode="auto">
          <a:xfrm>
            <a:off x="2251075" y="238125"/>
            <a:ext cx="5267312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500" b="1" dirty="0">
                <a:solidFill>
                  <a:srgbClr val="FF0000"/>
                </a:solidFill>
                <a:latin typeface="Arial" pitchFamily="-104" charset="0"/>
                <a:ea typeface="Arial" pitchFamily="-104" charset="0"/>
                <a:cs typeface="Arial" pitchFamily="-104" charset="0"/>
              </a:rPr>
              <a:t>Model of </a:t>
            </a:r>
            <a:r>
              <a:rPr lang="en-US" sz="2500" b="1" dirty="0">
                <a:solidFill>
                  <a:srgbClr val="FF0000"/>
                </a:solidFill>
                <a:latin typeface="Symbol" pitchFamily="-104" charset="2"/>
                <a:ea typeface="Symbol" pitchFamily="-104" charset="2"/>
                <a:cs typeface="Symbol" pitchFamily="-104" charset="2"/>
              </a:rPr>
              <a:t>a</a:t>
            </a:r>
            <a:r>
              <a:rPr lang="en-US" sz="2500" b="1" dirty="0">
                <a:solidFill>
                  <a:srgbClr val="FF0000"/>
                </a:solidFill>
                <a:latin typeface="Arial" pitchFamily="-104" charset="0"/>
                <a:ea typeface="Arial" pitchFamily="-104" charset="0"/>
                <a:cs typeface="Arial" pitchFamily="-104" charset="0"/>
              </a:rPr>
              <a:t>-</a:t>
            </a:r>
            <a:r>
              <a:rPr lang="en-US" sz="2500" b="1" dirty="0" err="1">
                <a:solidFill>
                  <a:srgbClr val="FF0000"/>
                </a:solidFill>
                <a:latin typeface="Arial" pitchFamily="-104" charset="0"/>
                <a:ea typeface="Arial" pitchFamily="-104" charset="0"/>
                <a:cs typeface="Arial" pitchFamily="-104" charset="0"/>
              </a:rPr>
              <a:t>synuclein</a:t>
            </a:r>
            <a:r>
              <a:rPr lang="en-US" sz="2500" b="1" dirty="0">
                <a:solidFill>
                  <a:srgbClr val="FF0000"/>
                </a:solidFill>
                <a:latin typeface="Arial" pitchFamily="-104" charset="0"/>
                <a:ea typeface="Arial" pitchFamily="-104" charset="0"/>
                <a:cs typeface="Arial" pitchFamily="-104" charset="0"/>
              </a:rPr>
              <a:t> </a:t>
            </a:r>
            <a:r>
              <a:rPr lang="en-US" sz="2500" b="1" dirty="0" err="1">
                <a:solidFill>
                  <a:srgbClr val="FF0000"/>
                </a:solidFill>
                <a:latin typeface="Arial" pitchFamily="-104" charset="0"/>
                <a:ea typeface="Arial" pitchFamily="-104" charset="0"/>
                <a:cs typeface="Arial" pitchFamily="-104" charset="0"/>
              </a:rPr>
              <a:t>fibrillization</a:t>
            </a:r>
            <a:endParaRPr lang="en-US" sz="2500" b="1" dirty="0">
              <a:solidFill>
                <a:srgbClr val="FF0000"/>
              </a:solidFill>
              <a:latin typeface="Arial" pitchFamily="-104" charset="0"/>
              <a:ea typeface="Arial" pitchFamily="-104" charset="0"/>
              <a:cs typeface="Arial" pitchFamily="-1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3013" y="1366838"/>
            <a:ext cx="3429000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08513" y="1366838"/>
            <a:ext cx="17272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99200" y="1330325"/>
            <a:ext cx="1701800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5" name="Picture 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26100" y="6646863"/>
            <a:ext cx="3392488" cy="211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24400" y="3387725"/>
            <a:ext cx="1644650" cy="162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356350" y="3387725"/>
            <a:ext cx="1676400" cy="165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106738" y="3390900"/>
            <a:ext cx="1617662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914400" y="5064125"/>
            <a:ext cx="6554788" cy="113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2347913" y="6375400"/>
            <a:ext cx="782637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500" b="1">
                <a:solidFill>
                  <a:srgbClr val="9E8F4B"/>
                </a:solidFill>
              </a:rPr>
              <a:t>E35</a:t>
            </a:r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3267075" y="6375400"/>
            <a:ext cx="782638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500" b="1">
                <a:solidFill>
                  <a:srgbClr val="9E8F4B"/>
                </a:solidFill>
              </a:rPr>
              <a:t>E57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 rot="5400000" flipH="1">
            <a:off x="2444751" y="6292850"/>
            <a:ext cx="322262" cy="1587"/>
          </a:xfrm>
          <a:prstGeom prst="straightConnector1">
            <a:avLst/>
          </a:prstGeom>
          <a:ln>
            <a:solidFill>
              <a:srgbClr val="9E8F4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 bwMode="auto">
          <a:xfrm rot="5400000" flipH="1">
            <a:off x="3375819" y="6336506"/>
            <a:ext cx="323850" cy="1588"/>
          </a:xfrm>
          <a:prstGeom prst="straightConnector1">
            <a:avLst/>
          </a:prstGeom>
          <a:ln>
            <a:solidFill>
              <a:srgbClr val="9E8F4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214" name="TextBox 16"/>
          <p:cNvSpPr txBox="1">
            <a:spLocks noChangeArrowheads="1"/>
          </p:cNvSpPr>
          <p:nvPr/>
        </p:nvSpPr>
        <p:spPr bwMode="auto">
          <a:xfrm>
            <a:off x="1219200" y="381000"/>
            <a:ext cx="7132043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600" b="1" dirty="0" err="1">
                <a:solidFill>
                  <a:srgbClr val="FF0000"/>
                </a:solidFill>
              </a:rPr>
              <a:t>Fibrillar</a:t>
            </a:r>
            <a:r>
              <a:rPr lang="en-US" sz="2600" b="1" dirty="0">
                <a:solidFill>
                  <a:srgbClr val="FF0000"/>
                </a:solidFill>
              </a:rPr>
              <a:t> alpha-</a:t>
            </a:r>
            <a:r>
              <a:rPr lang="en-US" sz="2600" b="1" dirty="0" err="1">
                <a:solidFill>
                  <a:srgbClr val="FF0000"/>
                </a:solidFill>
              </a:rPr>
              <a:t>synuclein</a:t>
            </a:r>
            <a:r>
              <a:rPr lang="en-US" sz="2600" b="1" dirty="0">
                <a:solidFill>
                  <a:srgbClr val="FF0000"/>
                </a:solidFill>
              </a:rPr>
              <a:t> forms pore-like structures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679575"/>
            <a:ext cx="4392613" cy="359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5337175"/>
            <a:ext cx="43434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TextBox 3"/>
          <p:cNvSpPr txBox="1">
            <a:spLocks noChangeArrowheads="1"/>
          </p:cNvSpPr>
          <p:nvPr/>
        </p:nvSpPr>
        <p:spPr bwMode="auto">
          <a:xfrm>
            <a:off x="304800" y="6505575"/>
            <a:ext cx="262731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 i="1"/>
              <a:t>Itoh et al., Trends in Cell Biology 2012</a:t>
            </a:r>
          </a:p>
        </p:txBody>
      </p:sp>
      <p:sp>
        <p:nvSpPr>
          <p:cNvPr id="18437" name="TextBox 4"/>
          <p:cNvSpPr txBox="1">
            <a:spLocks noChangeArrowheads="1"/>
          </p:cNvSpPr>
          <p:nvPr/>
        </p:nvSpPr>
        <p:spPr bwMode="auto">
          <a:xfrm>
            <a:off x="1143000" y="228600"/>
            <a:ext cx="680085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600" b="1">
                <a:solidFill>
                  <a:srgbClr val="FF0000"/>
                </a:solidFill>
              </a:rPr>
              <a:t>Mitochondrial dynamics in neurodegeneration</a:t>
            </a:r>
          </a:p>
        </p:txBody>
      </p:sp>
      <p:pic>
        <p:nvPicPr>
          <p:cNvPr id="18438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3000" y="1752600"/>
            <a:ext cx="3967163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9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76800" y="5100638"/>
            <a:ext cx="3886200" cy="168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40" name="TextBox 7"/>
          <p:cNvSpPr txBox="1">
            <a:spLocks noChangeArrowheads="1"/>
          </p:cNvSpPr>
          <p:nvPr/>
        </p:nvSpPr>
        <p:spPr bwMode="auto">
          <a:xfrm>
            <a:off x="939800" y="1371600"/>
            <a:ext cx="32115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1">
                <a:solidFill>
                  <a:srgbClr val="0000FF"/>
                </a:solidFill>
              </a:rPr>
              <a:t>Physiologic Fission and Fusion</a:t>
            </a:r>
          </a:p>
        </p:txBody>
      </p:sp>
      <p:sp>
        <p:nvSpPr>
          <p:cNvPr id="18441" name="TextBox 8"/>
          <p:cNvSpPr txBox="1">
            <a:spLocks noChangeArrowheads="1"/>
          </p:cNvSpPr>
          <p:nvPr/>
        </p:nvSpPr>
        <p:spPr bwMode="auto">
          <a:xfrm>
            <a:off x="5935663" y="1371600"/>
            <a:ext cx="19891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1">
                <a:solidFill>
                  <a:srgbClr val="0000FF"/>
                </a:solidFill>
              </a:rPr>
              <a:t>Balance or disease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27250" y="1187450"/>
            <a:ext cx="4889500" cy="311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7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68500" y="4187825"/>
            <a:ext cx="5241925" cy="192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8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93800" y="6278563"/>
            <a:ext cx="67564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9" name="TextBox 4"/>
          <p:cNvSpPr txBox="1">
            <a:spLocks noChangeArrowheads="1"/>
          </p:cNvSpPr>
          <p:nvPr/>
        </p:nvSpPr>
        <p:spPr bwMode="auto">
          <a:xfrm>
            <a:off x="115304" y="201613"/>
            <a:ext cx="8926092" cy="446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300" b="1" dirty="0" err="1">
                <a:solidFill>
                  <a:srgbClr val="800000"/>
                </a:solidFill>
                <a:latin typeface="Arial" pitchFamily="-104" charset="0"/>
                <a:ea typeface="Arial" pitchFamily="-104" charset="0"/>
                <a:cs typeface="Arial" pitchFamily="-104" charset="0"/>
              </a:rPr>
              <a:t>Overexpression</a:t>
            </a:r>
            <a:r>
              <a:rPr lang="en-US" sz="2300" b="1" dirty="0">
                <a:solidFill>
                  <a:srgbClr val="800000"/>
                </a:solidFill>
                <a:latin typeface="Arial" pitchFamily="-104" charset="0"/>
                <a:ea typeface="Arial" pitchFamily="-104" charset="0"/>
                <a:cs typeface="Arial" pitchFamily="-104" charset="0"/>
              </a:rPr>
              <a:t> of </a:t>
            </a:r>
            <a:r>
              <a:rPr lang="en-US" sz="2300" b="1" dirty="0">
                <a:solidFill>
                  <a:srgbClr val="800000"/>
                </a:solidFill>
                <a:latin typeface="Symbol" pitchFamily="-104" charset="2"/>
                <a:ea typeface="Symbol" pitchFamily="-104" charset="2"/>
                <a:cs typeface="Symbol" pitchFamily="-104" charset="2"/>
              </a:rPr>
              <a:t>a</a:t>
            </a:r>
            <a:r>
              <a:rPr lang="en-US" sz="2300" b="1" dirty="0">
                <a:solidFill>
                  <a:srgbClr val="800000"/>
                </a:solidFill>
                <a:latin typeface="Arial" pitchFamily="-104" charset="0"/>
                <a:ea typeface="Arial" pitchFamily="-104" charset="0"/>
                <a:cs typeface="Arial" pitchFamily="-104" charset="0"/>
              </a:rPr>
              <a:t>-</a:t>
            </a:r>
            <a:r>
              <a:rPr lang="en-US" sz="2300" b="1" dirty="0" err="1">
                <a:solidFill>
                  <a:srgbClr val="800000"/>
                </a:solidFill>
                <a:latin typeface="Arial" pitchFamily="-104" charset="0"/>
                <a:ea typeface="Arial" pitchFamily="-104" charset="0"/>
                <a:cs typeface="Arial" pitchFamily="-104" charset="0"/>
              </a:rPr>
              <a:t>syn</a:t>
            </a:r>
            <a:r>
              <a:rPr lang="en-US" sz="2300" b="1" dirty="0">
                <a:solidFill>
                  <a:srgbClr val="800000"/>
                </a:solidFill>
                <a:latin typeface="Arial" pitchFamily="-104" charset="0"/>
                <a:ea typeface="Arial" pitchFamily="-104" charset="0"/>
                <a:cs typeface="Arial" pitchFamily="-104" charset="0"/>
              </a:rPr>
              <a:t> induces mitochondrial fragmentation</a:t>
            </a:r>
          </a:p>
        </p:txBody>
      </p:sp>
      <p:cxnSp>
        <p:nvCxnSpPr>
          <p:cNvPr id="57350" name="Straight Arrow Connector 6"/>
          <p:cNvCxnSpPr>
            <a:cxnSpLocks noChangeShapeType="1"/>
          </p:cNvCxnSpPr>
          <p:nvPr/>
        </p:nvCxnSpPr>
        <p:spPr bwMode="auto">
          <a:xfrm rot="16200000" flipV="1">
            <a:off x="3086894" y="6057106"/>
            <a:ext cx="228600" cy="1588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arrow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404" y="1303337"/>
            <a:ext cx="8689439" cy="4527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6858000" y="6454775"/>
            <a:ext cx="21113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 dirty="0"/>
              <a:t>Clark et al., 2006</a:t>
            </a:r>
          </a:p>
        </p:txBody>
      </p:sp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95586" y="31725"/>
            <a:ext cx="8969374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b="1" dirty="0">
                <a:solidFill>
                  <a:srgbClr val="FF0000"/>
                </a:solidFill>
              </a:rPr>
              <a:t>Muscle degeneration and mitochondrial </a:t>
            </a:r>
            <a:r>
              <a:rPr lang="en-US" sz="3000" b="1" dirty="0" err="1">
                <a:solidFill>
                  <a:srgbClr val="FF0000"/>
                </a:solidFill>
              </a:rPr>
              <a:t>cristae</a:t>
            </a:r>
            <a:r>
              <a:rPr lang="en-US" sz="3000" b="1" dirty="0">
                <a:solidFill>
                  <a:srgbClr val="FF0000"/>
                </a:solidFill>
              </a:rPr>
              <a:t> fragmentation are observed in adult PINK1 mutant flies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1048" y="1041727"/>
            <a:ext cx="7727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</a:rPr>
              <a:t>Rescue of the phenotype with PINK1 re-expression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7404" y="4383112"/>
            <a:ext cx="8689439" cy="1447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63919" y="1807226"/>
            <a:ext cx="5000765" cy="4441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6980895" y="6469075"/>
            <a:ext cx="21113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 dirty="0"/>
              <a:t>Clark et al., 2006</a:t>
            </a:r>
          </a:p>
        </p:txBody>
      </p:sp>
      <p:sp>
        <p:nvSpPr>
          <p:cNvPr id="29701" name="Text Box 5"/>
          <p:cNvSpPr txBox="1">
            <a:spLocks noChangeArrowheads="1"/>
          </p:cNvSpPr>
          <p:nvPr/>
        </p:nvSpPr>
        <p:spPr bwMode="auto">
          <a:xfrm>
            <a:off x="391247" y="3386744"/>
            <a:ext cx="16541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 dirty="0" err="1"/>
              <a:t>Parkin</a:t>
            </a:r>
            <a:r>
              <a:rPr lang="en-US" sz="1800" b="1" dirty="0"/>
              <a:t> </a:t>
            </a:r>
            <a:r>
              <a:rPr lang="en-US" sz="1800" b="1" dirty="0" err="1"/>
              <a:t>overexpression</a:t>
            </a:r>
            <a:endParaRPr lang="en-US" sz="1800" b="1" dirty="0"/>
          </a:p>
        </p:txBody>
      </p:sp>
      <p:sp>
        <p:nvSpPr>
          <p:cNvPr id="29702" name="Text Box 6"/>
          <p:cNvSpPr txBox="1">
            <a:spLocks noChangeArrowheads="1"/>
          </p:cNvSpPr>
          <p:nvPr/>
        </p:nvSpPr>
        <p:spPr bwMode="auto">
          <a:xfrm>
            <a:off x="593725" y="54595"/>
            <a:ext cx="809307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b="1" dirty="0" err="1">
                <a:solidFill>
                  <a:srgbClr val="FF0000"/>
                </a:solidFill>
              </a:rPr>
              <a:t>Parkin</a:t>
            </a:r>
            <a:r>
              <a:rPr lang="en-US" sz="3000" b="1" dirty="0">
                <a:solidFill>
                  <a:srgbClr val="FF0000"/>
                </a:solidFill>
              </a:rPr>
              <a:t>, like PINK1 re-expression, rescues the mitochondrial structure and </a:t>
            </a:r>
            <a:r>
              <a:rPr lang="en-US" sz="3000" b="1" dirty="0" err="1">
                <a:solidFill>
                  <a:srgbClr val="FF0000"/>
                </a:solidFill>
              </a:rPr>
              <a:t>cristae</a:t>
            </a:r>
            <a:r>
              <a:rPr lang="en-US" sz="3000" b="1" dirty="0">
                <a:solidFill>
                  <a:srgbClr val="FF0000"/>
                </a:solidFill>
              </a:rPr>
              <a:t> fragmentation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714500"/>
            <a:ext cx="6781800" cy="491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59" name="Rectangle 3"/>
          <p:cNvSpPr>
            <a:spLocks noChangeArrowheads="1"/>
          </p:cNvSpPr>
          <p:nvPr/>
        </p:nvSpPr>
        <p:spPr bwMode="auto">
          <a:xfrm>
            <a:off x="1524000" y="228600"/>
            <a:ext cx="61118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800000"/>
                </a:solidFill>
              </a:rPr>
              <a:t>Parkin acts </a:t>
            </a:r>
            <a:r>
              <a:rPr lang="en-US" sz="3200" b="1">
                <a:solidFill>
                  <a:srgbClr val="800000"/>
                </a:solidFill>
              </a:rPr>
              <a:t>DOWNSTREAM</a:t>
            </a:r>
            <a:r>
              <a:rPr lang="en-US" b="1">
                <a:solidFill>
                  <a:srgbClr val="800000"/>
                </a:solidFill>
              </a:rPr>
              <a:t> of PINK1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19600" y="1524000"/>
            <a:ext cx="4341813" cy="40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5486400"/>
            <a:ext cx="3556000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1600200"/>
            <a:ext cx="3352800" cy="2652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4495800"/>
            <a:ext cx="19939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4" name="TextBox 9"/>
          <p:cNvSpPr txBox="1">
            <a:spLocks noChangeArrowheads="1"/>
          </p:cNvSpPr>
          <p:nvPr/>
        </p:nvSpPr>
        <p:spPr bwMode="auto">
          <a:xfrm>
            <a:off x="131965" y="228600"/>
            <a:ext cx="8915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 err="1">
                <a:solidFill>
                  <a:srgbClr val="FF0000"/>
                </a:solidFill>
              </a:rPr>
              <a:t>Amyloid</a:t>
            </a:r>
            <a:r>
              <a:rPr lang="en-US" sz="2400" b="1" dirty="0">
                <a:solidFill>
                  <a:srgbClr val="FF0000"/>
                </a:solidFill>
              </a:rPr>
              <a:t>-binding molecules are used in PET to follow the progression of </a:t>
            </a:r>
            <a:r>
              <a:rPr lang="en-US" sz="2400" b="1" dirty="0" err="1">
                <a:solidFill>
                  <a:srgbClr val="FF0000"/>
                </a:solidFill>
              </a:rPr>
              <a:t>amyloid</a:t>
            </a:r>
            <a:r>
              <a:rPr lang="en-US" sz="2400" b="1" dirty="0">
                <a:solidFill>
                  <a:srgbClr val="FF0000"/>
                </a:solidFill>
              </a:rPr>
              <a:t> deposition in AD</a:t>
            </a:r>
          </a:p>
        </p:txBody>
      </p:sp>
      <p:sp>
        <p:nvSpPr>
          <p:cNvPr id="27655" name="TextBox 6"/>
          <p:cNvSpPr txBox="1">
            <a:spLocks noChangeArrowheads="1"/>
          </p:cNvSpPr>
          <p:nvPr/>
        </p:nvSpPr>
        <p:spPr bwMode="auto">
          <a:xfrm>
            <a:off x="8458200" y="1905000"/>
            <a:ext cx="6286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/>
              <a:t>AD</a:t>
            </a:r>
          </a:p>
        </p:txBody>
      </p:sp>
      <p:sp>
        <p:nvSpPr>
          <p:cNvPr id="27656" name="TextBox 7"/>
          <p:cNvSpPr txBox="1">
            <a:spLocks noChangeArrowheads="1"/>
          </p:cNvSpPr>
          <p:nvPr/>
        </p:nvSpPr>
        <p:spPr bwMode="auto">
          <a:xfrm>
            <a:off x="8458200" y="3119438"/>
            <a:ext cx="6461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/>
              <a:t>HC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4225" y="1081088"/>
            <a:ext cx="5287963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9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63663" y="4497388"/>
            <a:ext cx="2811462" cy="1960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0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84713" y="4395788"/>
            <a:ext cx="2847975" cy="213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1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02350" y="6535738"/>
            <a:ext cx="29337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2" name="TextBox 5"/>
          <p:cNvSpPr txBox="1">
            <a:spLocks noChangeArrowheads="1"/>
          </p:cNvSpPr>
          <p:nvPr/>
        </p:nvSpPr>
        <p:spPr bwMode="auto">
          <a:xfrm>
            <a:off x="1187512" y="92050"/>
            <a:ext cx="6883277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b="1" dirty="0">
                <a:solidFill>
                  <a:srgbClr val="FF0000"/>
                </a:solidFill>
              </a:rPr>
              <a:t>Fission increases disposal of mitochondria</a:t>
            </a:r>
          </a:p>
          <a:p>
            <a:pPr algn="ctr"/>
            <a:r>
              <a:rPr lang="en-US" sz="2400" b="1" dirty="0">
                <a:solidFill>
                  <a:srgbClr val="0000FF"/>
                </a:solidFill>
              </a:rPr>
              <a:t>via </a:t>
            </a:r>
            <a:r>
              <a:rPr lang="en-US" sz="2400" b="1" dirty="0" err="1">
                <a:solidFill>
                  <a:srgbClr val="0000FF"/>
                </a:solidFill>
              </a:rPr>
              <a:t>autophagic</a:t>
            </a:r>
            <a:r>
              <a:rPr lang="en-US" sz="2400" b="1" dirty="0">
                <a:solidFill>
                  <a:srgbClr val="0000FF"/>
                </a:solidFill>
              </a:rPr>
              <a:t> mechanisms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9547" y="1009985"/>
            <a:ext cx="4183324" cy="549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1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16675" y="6580188"/>
            <a:ext cx="25019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2" name="TextBox 3"/>
          <p:cNvSpPr txBox="1">
            <a:spLocks noChangeArrowheads="1"/>
          </p:cNvSpPr>
          <p:nvPr/>
        </p:nvSpPr>
        <p:spPr bwMode="auto">
          <a:xfrm>
            <a:off x="152400" y="163855"/>
            <a:ext cx="88392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b="1" dirty="0">
                <a:solidFill>
                  <a:srgbClr val="FF0000"/>
                </a:solidFill>
              </a:rPr>
              <a:t>Depolarization recruits </a:t>
            </a:r>
            <a:r>
              <a:rPr lang="en-US" sz="3000" b="1" dirty="0" err="1">
                <a:solidFill>
                  <a:srgbClr val="FF0000"/>
                </a:solidFill>
              </a:rPr>
              <a:t>parkin</a:t>
            </a:r>
            <a:r>
              <a:rPr lang="en-US" sz="3000" b="1" dirty="0">
                <a:solidFill>
                  <a:srgbClr val="FF0000"/>
                </a:solidFill>
              </a:rPr>
              <a:t> to the outer mitochondrial membrane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4625" y="1576388"/>
            <a:ext cx="6137275" cy="369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5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16675" y="6580188"/>
            <a:ext cx="25019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6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16675" y="2401888"/>
            <a:ext cx="2436813" cy="2605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7" name="TextBox 4"/>
          <p:cNvSpPr txBox="1">
            <a:spLocks noChangeArrowheads="1"/>
          </p:cNvSpPr>
          <p:nvPr/>
        </p:nvSpPr>
        <p:spPr bwMode="auto">
          <a:xfrm>
            <a:off x="654822" y="228600"/>
            <a:ext cx="818678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b="1" dirty="0">
                <a:solidFill>
                  <a:srgbClr val="FF0000"/>
                </a:solidFill>
              </a:rPr>
              <a:t>Depolarization induces </a:t>
            </a:r>
            <a:r>
              <a:rPr lang="en-US" sz="3000" b="1" dirty="0" err="1">
                <a:solidFill>
                  <a:srgbClr val="FF0000"/>
                </a:solidFill>
              </a:rPr>
              <a:t>parkin</a:t>
            </a:r>
            <a:r>
              <a:rPr lang="en-US" sz="3000" b="1" dirty="0">
                <a:solidFill>
                  <a:srgbClr val="FF0000"/>
                </a:solidFill>
              </a:rPr>
              <a:t>-mediated clearance </a:t>
            </a:r>
          </a:p>
          <a:p>
            <a:pPr algn="ctr"/>
            <a:r>
              <a:rPr lang="en-US" sz="3000" b="1" dirty="0">
                <a:solidFill>
                  <a:srgbClr val="FF0000"/>
                </a:solidFill>
              </a:rPr>
              <a:t>specifically of mitochondria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99776" y="1119299"/>
            <a:ext cx="3535429" cy="5460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9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16675" y="6580188"/>
            <a:ext cx="25019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80" name="TextBox 3"/>
          <p:cNvSpPr txBox="1">
            <a:spLocks noChangeArrowheads="1"/>
          </p:cNvSpPr>
          <p:nvPr/>
        </p:nvSpPr>
        <p:spPr bwMode="auto">
          <a:xfrm>
            <a:off x="469740" y="127608"/>
            <a:ext cx="820256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b="1" dirty="0" err="1">
                <a:solidFill>
                  <a:srgbClr val="FF0000"/>
                </a:solidFill>
              </a:rPr>
              <a:t>Parkin</a:t>
            </a:r>
            <a:r>
              <a:rPr lang="en-US" sz="3000" b="1" dirty="0">
                <a:solidFill>
                  <a:srgbClr val="FF0000"/>
                </a:solidFill>
              </a:rPr>
              <a:t>-mediated clearance of mitochondria occurs </a:t>
            </a:r>
          </a:p>
          <a:p>
            <a:pPr algn="ctr"/>
            <a:r>
              <a:rPr lang="en-US" sz="3000" b="1" dirty="0">
                <a:solidFill>
                  <a:srgbClr val="FF0000"/>
                </a:solidFill>
              </a:rPr>
              <a:t>via </a:t>
            </a:r>
            <a:r>
              <a:rPr lang="en-US" sz="3000" b="1" dirty="0" err="1">
                <a:solidFill>
                  <a:srgbClr val="FF0000"/>
                </a:solidFill>
              </a:rPr>
              <a:t>autophagic</a:t>
            </a:r>
            <a:r>
              <a:rPr lang="en-US" sz="3000" b="1" dirty="0">
                <a:solidFill>
                  <a:srgbClr val="FF0000"/>
                </a:solidFill>
              </a:rPr>
              <a:t> mechanisms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54350" y="1008063"/>
            <a:ext cx="2630488" cy="565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7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23063" y="6388100"/>
            <a:ext cx="2120900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8" name="TextBox 5"/>
          <p:cNvSpPr txBox="1">
            <a:spLocks noChangeArrowheads="1"/>
          </p:cNvSpPr>
          <p:nvPr/>
        </p:nvSpPr>
        <p:spPr bwMode="auto">
          <a:xfrm>
            <a:off x="1392238" y="168275"/>
            <a:ext cx="6164262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>
                <a:solidFill>
                  <a:srgbClr val="FF0000"/>
                </a:solidFill>
              </a:rPr>
              <a:t>PINK1 and Parkin regulate Mitophagy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Box 1"/>
          <p:cNvSpPr txBox="1">
            <a:spLocks noChangeArrowheads="1"/>
          </p:cNvSpPr>
          <p:nvPr/>
        </p:nvSpPr>
        <p:spPr bwMode="auto">
          <a:xfrm>
            <a:off x="76200" y="554038"/>
            <a:ext cx="8724900" cy="76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b="1"/>
              <a:t>PINK1 and ΔΨm recruit parkin to the outer mitochondrial membrane </a:t>
            </a:r>
          </a:p>
          <a:p>
            <a:pPr algn="ctr"/>
            <a:r>
              <a:rPr lang="en-US" sz="2200" b="1"/>
              <a:t>to begin mitophagy </a:t>
            </a:r>
          </a:p>
        </p:txBody>
      </p:sp>
      <p:sp>
        <p:nvSpPr>
          <p:cNvPr id="3" name="Down Arrow 2"/>
          <p:cNvSpPr/>
          <p:nvPr/>
        </p:nvSpPr>
        <p:spPr>
          <a:xfrm>
            <a:off x="3735388" y="1890713"/>
            <a:ext cx="1677987" cy="1919287"/>
          </a:xfrm>
          <a:prstGeom prst="down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916" name="TextBox 3"/>
          <p:cNvSpPr txBox="1">
            <a:spLocks noChangeArrowheads="1"/>
          </p:cNvSpPr>
          <p:nvPr/>
        </p:nvSpPr>
        <p:spPr bwMode="auto">
          <a:xfrm>
            <a:off x="2897188" y="4929188"/>
            <a:ext cx="325437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600" b="1">
                <a:solidFill>
                  <a:srgbClr val="0000FF"/>
                </a:solidFill>
              </a:rPr>
              <a:t>M E C H A N I S M ?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81800" y="3981450"/>
            <a:ext cx="210185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 descr="controlFDG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1676400"/>
            <a:ext cx="18161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4" descr="ADFDG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92500" y="1676400"/>
            <a:ext cx="2100263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7" name="TextBox 6"/>
          <p:cNvSpPr txBox="1">
            <a:spLocks noChangeArrowheads="1"/>
          </p:cNvSpPr>
          <p:nvPr/>
        </p:nvSpPr>
        <p:spPr bwMode="auto">
          <a:xfrm>
            <a:off x="2195513" y="1219200"/>
            <a:ext cx="64611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/>
              <a:t>HC</a:t>
            </a:r>
          </a:p>
        </p:txBody>
      </p:sp>
      <p:sp>
        <p:nvSpPr>
          <p:cNvPr id="33798" name="TextBox 7"/>
          <p:cNvSpPr txBox="1">
            <a:spLocks noChangeArrowheads="1"/>
          </p:cNvSpPr>
          <p:nvPr/>
        </p:nvSpPr>
        <p:spPr bwMode="auto">
          <a:xfrm>
            <a:off x="4102100" y="1219200"/>
            <a:ext cx="6302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/>
              <a:t>AD</a:t>
            </a:r>
          </a:p>
        </p:txBody>
      </p:sp>
      <p:cxnSp>
        <p:nvCxnSpPr>
          <p:cNvPr id="33799" name="Straight Arrow Connector 11"/>
          <p:cNvCxnSpPr>
            <a:cxnSpLocks noChangeShapeType="1"/>
          </p:cNvCxnSpPr>
          <p:nvPr/>
        </p:nvCxnSpPr>
        <p:spPr bwMode="auto">
          <a:xfrm rot="5400000" flipH="1" flipV="1">
            <a:off x="3378200" y="3314700"/>
            <a:ext cx="609600" cy="228600"/>
          </a:xfrm>
          <a:prstGeom prst="straightConnector1">
            <a:avLst/>
          </a:prstGeom>
          <a:noFill/>
          <a:ln w="38100">
            <a:solidFill>
              <a:schemeClr val="bg1"/>
            </a:solidFill>
            <a:round/>
            <a:headEnd/>
            <a:tailEnd type="arrow" w="med" len="med"/>
          </a:ln>
        </p:spPr>
      </p:cxnSp>
      <p:cxnSp>
        <p:nvCxnSpPr>
          <p:cNvPr id="33800" name="Straight Arrow Connector 12"/>
          <p:cNvCxnSpPr>
            <a:cxnSpLocks noChangeShapeType="1"/>
          </p:cNvCxnSpPr>
          <p:nvPr/>
        </p:nvCxnSpPr>
        <p:spPr bwMode="auto">
          <a:xfrm rot="16200000" flipV="1">
            <a:off x="5016500" y="3200400"/>
            <a:ext cx="609600" cy="304800"/>
          </a:xfrm>
          <a:prstGeom prst="straightConnector1">
            <a:avLst/>
          </a:prstGeom>
          <a:noFill/>
          <a:ln w="38100">
            <a:solidFill>
              <a:schemeClr val="bg1"/>
            </a:solidFill>
            <a:round/>
            <a:headEnd/>
            <a:tailEnd type="arrow" w="med" len="med"/>
          </a:ln>
        </p:spPr>
      </p:cxn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5702300" y="1219200"/>
            <a:ext cx="2057400" cy="2686050"/>
            <a:chOff x="5943600" y="1371600"/>
            <a:chExt cx="2057400" cy="2686124"/>
          </a:xfrm>
        </p:grpSpPr>
        <p:grpSp>
          <p:nvGrpSpPr>
            <p:cNvPr id="3" name="Group 9"/>
            <p:cNvGrpSpPr>
              <a:grpSpLocks/>
            </p:cNvGrpSpPr>
            <p:nvPr/>
          </p:nvGrpSpPr>
          <p:grpSpPr bwMode="auto">
            <a:xfrm>
              <a:off x="5943600" y="1371600"/>
              <a:ext cx="2057400" cy="2686124"/>
              <a:chOff x="5943600" y="1371600"/>
              <a:chExt cx="2057400" cy="2686124"/>
            </a:xfrm>
          </p:grpSpPr>
          <p:pic>
            <p:nvPicPr>
              <p:cNvPr id="33810" name="Picture 5" descr="SuspectedADFDG.tiff"/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5943600" y="1811304"/>
                <a:ext cx="2057400" cy="22464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3811" name="TextBox 8"/>
              <p:cNvSpPr txBox="1">
                <a:spLocks noChangeArrowheads="1"/>
              </p:cNvSpPr>
              <p:nvPr/>
            </p:nvSpPr>
            <p:spPr bwMode="auto">
              <a:xfrm>
                <a:off x="6099053" y="1371600"/>
                <a:ext cx="1749547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b="1"/>
                  <a:t>Possible AD</a:t>
                </a:r>
              </a:p>
            </p:txBody>
          </p:sp>
        </p:grpSp>
        <p:cxnSp>
          <p:nvCxnSpPr>
            <p:cNvPr id="33808" name="Straight Arrow Connector 15"/>
            <p:cNvCxnSpPr>
              <a:cxnSpLocks noChangeShapeType="1"/>
            </p:cNvCxnSpPr>
            <p:nvPr/>
          </p:nvCxnSpPr>
          <p:spPr bwMode="auto">
            <a:xfrm rot="16200000" flipV="1">
              <a:off x="7391402" y="3733801"/>
              <a:ext cx="380998" cy="228599"/>
            </a:xfrm>
            <a:prstGeom prst="straightConnector1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arrow" w="med" len="med"/>
            </a:ln>
          </p:spPr>
        </p:cxnSp>
        <p:cxnSp>
          <p:nvCxnSpPr>
            <p:cNvPr id="33809" name="Straight Arrow Connector 16"/>
            <p:cNvCxnSpPr>
              <a:cxnSpLocks noChangeShapeType="1"/>
            </p:cNvCxnSpPr>
            <p:nvPr/>
          </p:nvCxnSpPr>
          <p:spPr bwMode="auto">
            <a:xfrm rot="16200000" flipV="1">
              <a:off x="7581902" y="2857501"/>
              <a:ext cx="457198" cy="380999"/>
            </a:xfrm>
            <a:prstGeom prst="straightConnector1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arrow" w="med" len="med"/>
            </a:ln>
          </p:spPr>
        </p:cxnSp>
      </p:grpSp>
      <p:cxnSp>
        <p:nvCxnSpPr>
          <p:cNvPr id="33802" name="Straight Arrow Connector 22"/>
          <p:cNvCxnSpPr>
            <a:cxnSpLocks noChangeShapeType="1"/>
          </p:cNvCxnSpPr>
          <p:nvPr/>
        </p:nvCxnSpPr>
        <p:spPr bwMode="auto">
          <a:xfrm rot="16200000" flipV="1">
            <a:off x="4787900" y="3581400"/>
            <a:ext cx="381000" cy="228600"/>
          </a:xfrm>
          <a:prstGeom prst="straightConnector1">
            <a:avLst/>
          </a:prstGeom>
          <a:noFill/>
          <a:ln w="38100">
            <a:solidFill>
              <a:schemeClr val="bg1"/>
            </a:solidFill>
            <a:round/>
            <a:headEnd/>
            <a:tailEnd type="arrow" w="med" len="med"/>
          </a:ln>
        </p:spPr>
      </p:cxnSp>
      <p:sp>
        <p:nvSpPr>
          <p:cNvPr id="33803" name="TextBox 26"/>
          <p:cNvSpPr txBox="1">
            <a:spLocks noChangeArrowheads="1"/>
          </p:cNvSpPr>
          <p:nvPr/>
        </p:nvSpPr>
        <p:spPr bwMode="auto">
          <a:xfrm>
            <a:off x="304800" y="95250"/>
            <a:ext cx="86106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Uptake or radioactive FDG (</a:t>
            </a:r>
            <a:r>
              <a:rPr lang="en-US" sz="2400" b="1" dirty="0" err="1">
                <a:solidFill>
                  <a:srgbClr val="FF0000"/>
                </a:solidFill>
              </a:rPr>
              <a:t>fluorodeoxyglucose</a:t>
            </a:r>
            <a:r>
              <a:rPr lang="en-US" sz="2400" b="1" dirty="0">
                <a:solidFill>
                  <a:srgbClr val="FF0000"/>
                </a:solidFill>
              </a:rPr>
              <a:t>) to trace Metabolically Active Neurons (LIVING neurons)</a:t>
            </a:r>
          </a:p>
          <a:p>
            <a:pPr algn="ctr"/>
            <a:r>
              <a:rPr lang="en-US" sz="2400" b="1" dirty="0">
                <a:solidFill>
                  <a:srgbClr val="000090"/>
                </a:solidFill>
              </a:rPr>
              <a:t>Applications for diagnosis of AD</a:t>
            </a:r>
          </a:p>
        </p:txBody>
      </p: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609600" y="4129088"/>
            <a:ext cx="5575300" cy="2652712"/>
            <a:chOff x="609600" y="4129087"/>
            <a:chExt cx="5575300" cy="2652713"/>
          </a:xfrm>
        </p:grpSpPr>
        <p:pic>
          <p:nvPicPr>
            <p:cNvPr id="33805" name="Picture 7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09600" y="4129087"/>
              <a:ext cx="3352800" cy="2652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806" name="Picture 8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191000" y="6248400"/>
              <a:ext cx="1993900" cy="241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838200" y="304800"/>
            <a:ext cx="7802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How proteins aggregate and form </a:t>
            </a:r>
            <a:r>
              <a:rPr lang="en-US" sz="2400" b="1" dirty="0" err="1">
                <a:solidFill>
                  <a:srgbClr val="FF0000"/>
                </a:solidFill>
              </a:rPr>
              <a:t>amyloid</a:t>
            </a:r>
            <a:r>
              <a:rPr lang="en-US" sz="2400" b="1" dirty="0">
                <a:solidFill>
                  <a:srgbClr val="FF0000"/>
                </a:solidFill>
              </a:rPr>
              <a:t>/insoluble fibrils</a:t>
            </a:r>
          </a:p>
        </p:txBody>
      </p:sp>
      <p:sp>
        <p:nvSpPr>
          <p:cNvPr id="45059" name="Text Box 3"/>
          <p:cNvSpPr txBox="1">
            <a:spLocks noChangeArrowheads="1"/>
          </p:cNvSpPr>
          <p:nvPr/>
        </p:nvSpPr>
        <p:spPr bwMode="auto">
          <a:xfrm>
            <a:off x="368300" y="1308100"/>
            <a:ext cx="4025900" cy="424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 u="sng"/>
              <a:t>Several factors may induce </a:t>
            </a:r>
          </a:p>
          <a:p>
            <a:pPr algn="ctr"/>
            <a:r>
              <a:rPr lang="en-US" i="1" u="sng"/>
              <a:t>protein aggregation:</a:t>
            </a:r>
          </a:p>
          <a:p>
            <a:pPr algn="ctr"/>
            <a:endParaRPr lang="en-US"/>
          </a:p>
          <a:p>
            <a:pPr algn="ctr"/>
            <a:r>
              <a:rPr lang="en-US" sz="1800"/>
              <a:t>1-Protein oxidation (</a:t>
            </a:r>
            <a:r>
              <a:rPr lang="en-US" sz="1800">
                <a:latin typeface="Symbol" pitchFamily="-104" charset="2"/>
              </a:rPr>
              <a:t>a</a:t>
            </a:r>
            <a:r>
              <a:rPr lang="en-US" sz="1800"/>
              <a:t>-synuclein in PD)</a:t>
            </a:r>
          </a:p>
          <a:p>
            <a:pPr algn="ctr"/>
            <a:endParaRPr lang="en-US" sz="1800"/>
          </a:p>
          <a:p>
            <a:pPr algn="ctr"/>
            <a:r>
              <a:rPr lang="en-US" sz="1800"/>
              <a:t>2-Metal chelation (Prion disease and AD)</a:t>
            </a:r>
          </a:p>
          <a:p>
            <a:pPr algn="ctr"/>
            <a:endParaRPr lang="en-US" sz="1800"/>
          </a:p>
          <a:p>
            <a:pPr algn="ctr"/>
            <a:r>
              <a:rPr lang="en-US" sz="1800"/>
              <a:t>3-Specific protein cleavage (AD)</a:t>
            </a:r>
          </a:p>
          <a:p>
            <a:pPr algn="ctr"/>
            <a:endParaRPr lang="en-US" sz="1800"/>
          </a:p>
          <a:p>
            <a:pPr algn="ctr"/>
            <a:r>
              <a:rPr lang="en-US" sz="1800"/>
              <a:t>4-Inefficient protein degradation  of  </a:t>
            </a:r>
          </a:p>
          <a:p>
            <a:pPr algn="ctr"/>
            <a:r>
              <a:rPr lang="en-US" sz="1800">
                <a:latin typeface="Symbol" pitchFamily="-104" charset="2"/>
              </a:rPr>
              <a:t>b</a:t>
            </a:r>
            <a:r>
              <a:rPr lang="en-US" sz="1800"/>
              <a:t>-sheet proteins/proteasome impairment</a:t>
            </a:r>
          </a:p>
          <a:p>
            <a:pPr algn="ctr"/>
            <a:r>
              <a:rPr lang="en-US" sz="1800"/>
              <a:t> (PD, AD, ALS, Prion Disease, HD)</a:t>
            </a:r>
          </a:p>
          <a:p>
            <a:pPr algn="ctr"/>
            <a:endParaRPr lang="en-US" sz="1800"/>
          </a:p>
          <a:p>
            <a:pPr algn="ctr"/>
            <a:r>
              <a:rPr lang="en-US" sz="1800"/>
              <a:t>5-Change in intracellular pH (AD)</a:t>
            </a:r>
          </a:p>
        </p:txBody>
      </p:sp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3400" y="838200"/>
            <a:ext cx="4503738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1" name="Rectangle 6"/>
          <p:cNvSpPr>
            <a:spLocks noChangeArrowheads="1"/>
          </p:cNvSpPr>
          <p:nvPr/>
        </p:nvSpPr>
        <p:spPr bwMode="auto">
          <a:xfrm>
            <a:off x="152400" y="6477000"/>
            <a:ext cx="5181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b="1"/>
              <a:t>Ross CA, Poirier MA. Nat Med. 2004 Jul;10 Suppl:S10-7. Review.</a:t>
            </a:r>
          </a:p>
        </p:txBody>
      </p:sp>
      <p:sp>
        <p:nvSpPr>
          <p:cNvPr id="45062" name="AutoShape 7"/>
          <p:cNvSpPr>
            <a:spLocks/>
          </p:cNvSpPr>
          <p:nvPr/>
        </p:nvSpPr>
        <p:spPr bwMode="auto">
          <a:xfrm>
            <a:off x="8534400" y="2362200"/>
            <a:ext cx="76200" cy="1600200"/>
          </a:xfrm>
          <a:prstGeom prst="rightBrace">
            <a:avLst>
              <a:gd name="adj1" fmla="val 17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3" name="Text Box 8"/>
          <p:cNvSpPr txBox="1">
            <a:spLocks noChangeArrowheads="1"/>
          </p:cNvSpPr>
          <p:nvPr/>
        </p:nvSpPr>
        <p:spPr bwMode="auto">
          <a:xfrm>
            <a:off x="8686800" y="2438400"/>
            <a:ext cx="244475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 b="1">
                <a:solidFill>
                  <a:srgbClr val="B52617"/>
                </a:solidFill>
              </a:rPr>
              <a:t>Early</a:t>
            </a:r>
          </a:p>
        </p:txBody>
      </p:sp>
      <p:sp>
        <p:nvSpPr>
          <p:cNvPr id="45064" name="Text Box 9"/>
          <p:cNvSpPr txBox="1">
            <a:spLocks noChangeArrowheads="1"/>
          </p:cNvSpPr>
          <p:nvPr/>
        </p:nvSpPr>
        <p:spPr bwMode="auto">
          <a:xfrm>
            <a:off x="8442325" y="5802313"/>
            <a:ext cx="6334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1">
                <a:solidFill>
                  <a:srgbClr val="B52617"/>
                </a:solidFill>
              </a:rPr>
              <a:t>Late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992188"/>
            <a:ext cx="6019800" cy="571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79" name="Rectangle 3"/>
          <p:cNvSpPr>
            <a:spLocks noChangeArrowheads="1"/>
          </p:cNvSpPr>
          <p:nvPr/>
        </p:nvSpPr>
        <p:spPr bwMode="auto">
          <a:xfrm>
            <a:off x="6477000" y="1733550"/>
            <a:ext cx="251460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chemeClr val="accent2"/>
                </a:solidFill>
              </a:rPr>
              <a:t>“The energy of the different conformations decreases with the development of organized, native-like proteins”.</a:t>
            </a:r>
          </a:p>
        </p:txBody>
      </p:sp>
      <p:sp>
        <p:nvSpPr>
          <p:cNvPr id="50180" name="Text Box 4"/>
          <p:cNvSpPr txBox="1">
            <a:spLocks noChangeArrowheads="1"/>
          </p:cNvSpPr>
          <p:nvPr/>
        </p:nvSpPr>
        <p:spPr bwMode="auto">
          <a:xfrm>
            <a:off x="55885" y="76200"/>
            <a:ext cx="9045490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 dirty="0">
                <a:solidFill>
                  <a:srgbClr val="FF0000"/>
                </a:solidFill>
              </a:rPr>
              <a:t>Protein Folding as a way to stabilize proteins: the Folding Funnel</a:t>
            </a:r>
          </a:p>
          <a:p>
            <a:pPr algn="ctr"/>
            <a:r>
              <a:rPr lang="en-US" sz="2600" b="1" dirty="0">
                <a:solidFill>
                  <a:srgbClr val="0000FF"/>
                </a:solidFill>
              </a:rPr>
              <a:t>Thermodynamics of protein folding/</a:t>
            </a:r>
            <a:r>
              <a:rPr lang="en-US" sz="2600" b="1" dirty="0" err="1">
                <a:solidFill>
                  <a:srgbClr val="0000FF"/>
                </a:solidFill>
              </a:rPr>
              <a:t>misfolding</a:t>
            </a:r>
            <a:endParaRPr lang="en-US" sz="2600" b="1" dirty="0">
              <a:solidFill>
                <a:srgbClr val="0000FF"/>
              </a:solidFill>
            </a:endParaRPr>
          </a:p>
        </p:txBody>
      </p:sp>
      <p:pic>
        <p:nvPicPr>
          <p:cNvPr id="5018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38600" y="6596063"/>
            <a:ext cx="3294063" cy="17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2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35838" y="6645275"/>
            <a:ext cx="1731962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1785938" y="739775"/>
            <a:ext cx="5734050" cy="4159250"/>
            <a:chOff x="1602909" y="1031189"/>
            <a:chExt cx="5733209" cy="4159502"/>
          </a:xfrm>
        </p:grpSpPr>
        <p:pic>
          <p:nvPicPr>
            <p:cNvPr id="23558" name="Picture 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602909" y="1031189"/>
              <a:ext cx="5733209" cy="41595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Rectangle 6"/>
            <p:cNvSpPr/>
            <p:nvPr/>
          </p:nvSpPr>
          <p:spPr>
            <a:xfrm>
              <a:off x="4691731" y="1569385"/>
              <a:ext cx="2495184" cy="1190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3555" name="Rectangle 8"/>
          <p:cNvSpPr>
            <a:spLocks noChangeArrowheads="1"/>
          </p:cNvSpPr>
          <p:nvPr/>
        </p:nvSpPr>
        <p:spPr bwMode="auto">
          <a:xfrm>
            <a:off x="612775" y="4935538"/>
            <a:ext cx="7927975" cy="189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900"/>
              <a:t>Mitochondrial apoptotic pathway. Death can be induced by the binding of ligands (such as FasL) to specific receptors (such as FAS) located at the cell surface. FAS contains a cytoplasmic death domain where FADD (Fas-associated death domain) can bind in presence of FasL, and recruit Pro-caspase 8 for subsequent activation in caspase 8. This induces caspase 3 activation. Caspase 3 cleaves I-CAD, the inhibitor of CAD (Caspase-activated DNase), which is released to enter the nucleus and cleaves DNA. In addition caspase 8 cleaves Bid protein, resulting in a truncated Bid (tBid) that, upon dimerisation of Bax or Bad, causes the release of cytochrome c from mitochondria. The mechanisms by which Bax leads to mitochondrial membrane permeabilisation and subsequent release of pro-apoptotic factors still remain unclear. It is proposed that Bax could interact with the permeability transition pore, or form channels by self-oligomerization. This leads to the mitochondrial release of cytochrome c and Smac/Diablo (Smac: second mitochondrial- derived activator of caspase; Diablo: direct IAP-binding protein with low pI), AIF (apoptosis inducing factor) and various procaspases. Bcl2 inhibits the release of cytochrome C and AIF in the cytoplasm and prevents the variation of the permeability transition pore. In the cytosol, cytochrome c binds to Apaf-1 (apoptosis- protease- activating factor). Both proteins form the apoptosome, which converts procaspase 9 in caspase 9. This results in activation of downstream effector caspases. Smac/DIABLO binds to IAP (Inhibitors of apoptosis) and prevent them from inhibition of the caspase 9 and caspase 3 activation. AIF has an indirect role in chromosome degradation as it activates endonuclease G, a DNase that moves from the mitochondria to the nucleus during apoptosis. Interestingly to note, the mtDNA is not fragmented during apoptosis.</a:t>
            </a:r>
          </a:p>
        </p:txBody>
      </p:sp>
      <p:sp>
        <p:nvSpPr>
          <p:cNvPr id="23556" name="Rectangle 9"/>
          <p:cNvSpPr>
            <a:spLocks noChangeArrowheads="1"/>
          </p:cNvSpPr>
          <p:nvPr/>
        </p:nvSpPr>
        <p:spPr bwMode="auto">
          <a:xfrm rot="-5400000">
            <a:off x="6995319" y="3244056"/>
            <a:ext cx="170497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i="1"/>
              <a:t>http://www.bioscience.org/</a:t>
            </a:r>
          </a:p>
        </p:txBody>
      </p:sp>
      <p:sp>
        <p:nvSpPr>
          <p:cNvPr id="23557" name="TextBox 10"/>
          <p:cNvSpPr txBox="1">
            <a:spLocks noChangeArrowheads="1"/>
          </p:cNvSpPr>
          <p:nvPr/>
        </p:nvSpPr>
        <p:spPr bwMode="auto">
          <a:xfrm>
            <a:off x="3240088" y="204788"/>
            <a:ext cx="2941831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600" b="1" dirty="0">
                <a:solidFill>
                  <a:srgbClr val="800000"/>
                </a:solidFill>
              </a:rPr>
              <a:t>Apoptotic Pathways</a:t>
            </a:r>
          </a:p>
        </p:txBody>
      </p:sp>
      <p:sp>
        <p:nvSpPr>
          <p:cNvPr id="8" name="Rectangle 7"/>
          <p:cNvSpPr/>
          <p:nvPr/>
        </p:nvSpPr>
        <p:spPr>
          <a:xfrm rot="260108">
            <a:off x="2582333" y="3259675"/>
            <a:ext cx="2573867" cy="1100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84600" y="2032000"/>
            <a:ext cx="3735388" cy="286702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665133" y="635000"/>
            <a:ext cx="2854855" cy="1117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528638"/>
            <a:ext cx="7239000" cy="580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374431" y="159306"/>
            <a:ext cx="50706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>
                <a:solidFill>
                  <a:srgbClr val="FF0000"/>
                </a:solidFill>
              </a:rPr>
              <a:t>The </a:t>
            </a:r>
            <a:r>
              <a:rPr lang="en-US" sz="2600" b="1" dirty="0" err="1" smtClean="0">
                <a:solidFill>
                  <a:srgbClr val="FF0000"/>
                </a:solidFill>
              </a:rPr>
              <a:t>Ubiquitin</a:t>
            </a:r>
            <a:r>
              <a:rPr lang="en-US" sz="2600" b="1" dirty="0" smtClean="0">
                <a:solidFill>
                  <a:srgbClr val="FF0000"/>
                </a:solidFill>
              </a:rPr>
              <a:t> </a:t>
            </a:r>
            <a:r>
              <a:rPr lang="en-US" sz="2600" b="1" dirty="0" err="1" smtClean="0">
                <a:solidFill>
                  <a:srgbClr val="FF0000"/>
                </a:solidFill>
              </a:rPr>
              <a:t>Proteasome</a:t>
            </a:r>
            <a:r>
              <a:rPr lang="en-US" sz="2600" b="1" dirty="0" smtClean="0">
                <a:solidFill>
                  <a:srgbClr val="FF0000"/>
                </a:solidFill>
              </a:rPr>
              <a:t> Pathway</a:t>
            </a:r>
            <a:endParaRPr lang="en-US" sz="2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02313" y="6442075"/>
            <a:ext cx="2319337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TextBox 4"/>
          <p:cNvSpPr txBox="1">
            <a:spLocks noChangeArrowheads="1"/>
          </p:cNvSpPr>
          <p:nvPr/>
        </p:nvSpPr>
        <p:spPr bwMode="auto">
          <a:xfrm>
            <a:off x="2195108" y="276473"/>
            <a:ext cx="4884683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600" b="1" dirty="0" err="1">
                <a:solidFill>
                  <a:srgbClr val="FF0000"/>
                </a:solidFill>
              </a:rPr>
              <a:t>Proteostasis</a:t>
            </a:r>
            <a:r>
              <a:rPr lang="en-US" sz="2600" b="1" dirty="0">
                <a:solidFill>
                  <a:srgbClr val="FF0000"/>
                </a:solidFill>
              </a:rPr>
              <a:t>: Protein Homeostasis</a:t>
            </a:r>
          </a:p>
        </p:txBody>
      </p:sp>
      <p:pic>
        <p:nvPicPr>
          <p:cNvPr id="15364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73300" y="973138"/>
            <a:ext cx="4941888" cy="416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89150" y="5145088"/>
            <a:ext cx="5513388" cy="110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975" y="1792288"/>
            <a:ext cx="5991225" cy="480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1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51613" y="6540500"/>
            <a:ext cx="1879600" cy="15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2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72200" y="3706813"/>
            <a:ext cx="2971800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3" name="TextBox 4"/>
          <p:cNvSpPr txBox="1">
            <a:spLocks noChangeArrowheads="1"/>
          </p:cNvSpPr>
          <p:nvPr/>
        </p:nvSpPr>
        <p:spPr bwMode="auto">
          <a:xfrm>
            <a:off x="496888" y="331788"/>
            <a:ext cx="8218487" cy="1262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rgbClr val="800000"/>
                </a:solidFill>
              </a:rPr>
              <a:t>Autophagy</a:t>
            </a:r>
            <a:r>
              <a:rPr lang="en-US" sz="2200" b="1">
                <a:solidFill>
                  <a:srgbClr val="800000"/>
                </a:solidFill>
              </a:rPr>
              <a:t>: a method to control the degradation of</a:t>
            </a:r>
          </a:p>
          <a:p>
            <a:pPr algn="ctr"/>
            <a:r>
              <a:rPr lang="en-US" sz="2200" b="1">
                <a:solidFill>
                  <a:srgbClr val="800000"/>
                </a:solidFill>
              </a:rPr>
              <a:t> </a:t>
            </a:r>
            <a:r>
              <a:rPr lang="en-US" sz="2400" b="1" u="sng">
                <a:solidFill>
                  <a:srgbClr val="800000"/>
                </a:solidFill>
              </a:rPr>
              <a:t>proteins, organelles, structure and aggregates</a:t>
            </a:r>
            <a:r>
              <a:rPr lang="en-US" sz="2600" b="1" u="sng">
                <a:solidFill>
                  <a:srgbClr val="800000"/>
                </a:solidFill>
              </a:rPr>
              <a:t> </a:t>
            </a:r>
          </a:p>
          <a:p>
            <a:pPr algn="ctr"/>
            <a:r>
              <a:rPr lang="en-US" sz="2200" b="1">
                <a:solidFill>
                  <a:srgbClr val="800000"/>
                </a:solidFill>
              </a:rPr>
              <a:t>through the lysosomal pathway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832</Words>
  <Application>Microsoft Macintosh PowerPoint</Application>
  <PresentationFormat>On-screen Show (4:3)</PresentationFormat>
  <Paragraphs>77</Paragraphs>
  <Slides>25</Slides>
  <Notes>0</Notes>
  <HiddenSlides>0</HiddenSlides>
  <MMClips>0</MMClips>
  <ScaleCrop>false</ScaleCrop>
  <HeadingPairs>
    <vt:vector size="6" baseType="variant">
      <vt:variant>
        <vt:lpstr>Design Template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Office Theme</vt:lpstr>
      <vt:lpstr>Document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Harvard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Lucia Pastorino</dc:creator>
  <cp:lastModifiedBy>Lucia Pastorino</cp:lastModifiedBy>
  <cp:revision>16</cp:revision>
  <dcterms:created xsi:type="dcterms:W3CDTF">2015-02-16T23:06:42Z</dcterms:created>
  <dcterms:modified xsi:type="dcterms:W3CDTF">2015-02-17T00:25:31Z</dcterms:modified>
</cp:coreProperties>
</file>